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8"/>
  </p:notesMasterIdLst>
  <p:sldIdLst>
    <p:sldId id="343" r:id="rId3"/>
    <p:sldId id="344" r:id="rId4"/>
    <p:sldId id="342" r:id="rId5"/>
    <p:sldId id="345" r:id="rId6"/>
    <p:sldId id="346" r:id="rId7"/>
    <p:sldId id="348" r:id="rId8"/>
    <p:sldId id="363" r:id="rId9"/>
    <p:sldId id="364" r:id="rId10"/>
    <p:sldId id="367" r:id="rId11"/>
    <p:sldId id="368" r:id="rId12"/>
    <p:sldId id="352" r:id="rId13"/>
    <p:sldId id="350" r:id="rId14"/>
    <p:sldId id="370" r:id="rId15"/>
    <p:sldId id="356" r:id="rId16"/>
    <p:sldId id="357" r:id="rId17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rednji stil 1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50" autoAdjust="0"/>
  </p:normalViewPr>
  <p:slideViewPr>
    <p:cSldViewPr>
      <p:cViewPr>
        <p:scale>
          <a:sx n="84" d="100"/>
          <a:sy n="84" d="100"/>
        </p:scale>
        <p:origin x="-7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Ukupan broj faktura 2014.</c:v>
                </c:pt>
              </c:strCache>
            </c:strRef>
          </c:tx>
          <c:spPr>
            <a:ln w="28531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055555555555583E-2"/>
                  <c:y val="-9.7668266272917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889E-3"/>
                  <c:y val="5.170672920330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List1!$A$4:$A$6</c:f>
              <c:strCache>
                <c:ptCount val="3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</c:strCache>
            </c:strRef>
          </c:cat>
          <c:val>
            <c:numRef>
              <c:f>List1!$B$4:$B$6</c:f>
              <c:numCache>
                <c:formatCode>#,##0</c:formatCode>
                <c:ptCount val="3"/>
                <c:pt idx="0">
                  <c:v>996436</c:v>
                </c:pt>
                <c:pt idx="1">
                  <c:v>1060203</c:v>
                </c:pt>
                <c:pt idx="2">
                  <c:v>1166937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Ukupan broj faktura 2015.</c:v>
                </c:pt>
              </c:strCache>
            </c:strRef>
          </c:tx>
          <c:spPr>
            <a:ln w="28531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000000000000102E-2"/>
                  <c:y val="-0.114903842674020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List1!$A$4:$A$6</c:f>
              <c:strCache>
                <c:ptCount val="3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</c:strCache>
            </c:strRef>
          </c:cat>
          <c:val>
            <c:numRef>
              <c:f>List1!$C$4:$C$6</c:f>
              <c:numCache>
                <c:formatCode>#,##0</c:formatCode>
                <c:ptCount val="3"/>
                <c:pt idx="0">
                  <c:v>940891</c:v>
                </c:pt>
                <c:pt idx="1">
                  <c:v>1126052</c:v>
                </c:pt>
                <c:pt idx="2">
                  <c:v>1348860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43712"/>
        <c:axId val="72645248"/>
      </c:lineChart>
      <c:catAx>
        <c:axId val="726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645248"/>
        <c:crosses val="autoZero"/>
        <c:auto val="1"/>
        <c:lblAlgn val="ctr"/>
        <c:lblOffset val="100"/>
        <c:noMultiLvlLbl val="0"/>
      </c:catAx>
      <c:valAx>
        <c:axId val="72645248"/>
        <c:scaling>
          <c:orientation val="minMax"/>
          <c:min val="800000"/>
        </c:scaling>
        <c:delete val="0"/>
        <c:axPos val="l"/>
        <c:majorGridlines>
          <c:spPr>
            <a:ln w="951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r-HR"/>
                  <a:t>Broj faktura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4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643712"/>
        <c:crosses val="autoZero"/>
        <c:crossBetween val="between"/>
      </c:valAx>
      <c:spPr>
        <a:noFill/>
        <a:ln w="25361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9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2178E6-A88E-4CBF-AFF0-953AA1FE3F23}" type="datetimeFigureOut">
              <a:rPr lang="en-GB"/>
              <a:pPr>
                <a:defRPr/>
              </a:pPr>
              <a:t>23/04/2015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en-GB" noProof="0" smtClean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C05BFB-F943-4FD1-91A9-F668A5BAD09C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48305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BFB-F943-4FD1-91A9-F668A5BAD09C}" type="slidenum">
              <a:rPr lang="en-GB" altLang="sr-Latn-RS" smtClean="0"/>
              <a:pPr>
                <a:defRPr/>
              </a:pPr>
              <a:t>5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5320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BFB-F943-4FD1-91A9-F668A5BAD09C}" type="slidenum">
              <a:rPr lang="en-GB" altLang="sr-Latn-RS" smtClean="0"/>
              <a:pPr>
                <a:defRPr/>
              </a:pPr>
              <a:t>6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8979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05BFB-F943-4FD1-91A9-F668A5BAD09C}" type="slidenum">
              <a:rPr lang="en-GB" altLang="sr-Latn-RS" smtClean="0"/>
              <a:pPr>
                <a:defRPr/>
              </a:pPr>
              <a:t>11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7868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</p:txBody>
      </p:sp>
      <p:sp>
        <p:nvSpPr>
          <p:cNvPr id="1741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612D7-9AE4-492C-AFFB-DCACE7D6CB88}" type="slidenum">
              <a:rPr lang="hr-HR" altLang="sr-Latn-RS" smtClean="0"/>
              <a:pPr/>
              <a:t>12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87435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</p:txBody>
      </p:sp>
      <p:sp>
        <p:nvSpPr>
          <p:cNvPr id="1741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612D7-9AE4-492C-AFFB-DCACE7D6CB88}" type="slidenum">
              <a:rPr lang="hr-HR" altLang="sr-Latn-RS" smtClean="0"/>
              <a:pPr/>
              <a:t>13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34937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14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37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41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342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23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95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485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24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7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31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75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8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0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50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44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3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68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4076700"/>
            <a:ext cx="54213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3195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6021388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6156325"/>
            <a:ext cx="159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2123728" y="3193256"/>
            <a:ext cx="7962900" cy="1576388"/>
          </a:xfrm>
        </p:spPr>
        <p:txBody>
          <a:bodyPr/>
          <a:lstStyle/>
          <a:p>
            <a:pPr algn="l"/>
            <a:r>
              <a:rPr lang="hr-HR" altLang="sr-Latn-RS" dirty="0" smtClean="0"/>
              <a:t>PROGRAM PLUS</a:t>
            </a:r>
            <a:r>
              <a:rPr lang="hr-HR" altLang="sr-Latn-RS" sz="2400" dirty="0" smtClean="0"/>
              <a:t/>
            </a:r>
            <a:br>
              <a:rPr lang="hr-HR" altLang="sr-Latn-RS" sz="2400" dirty="0" smtClean="0"/>
            </a:br>
            <a:endParaRPr lang="hr-HR" altLang="sr-Latn-RS" sz="2400" dirty="0" smtClean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 bwMode="auto">
          <a:xfrm>
            <a:off x="719336" y="4003072"/>
            <a:ext cx="76962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  <a:p>
            <a:r>
              <a:rPr lang="hr-HR" altLang="sr-Latn-RS" dirty="0" smtClean="0"/>
              <a:t>Analiza: veljača - travanj 2015.</a:t>
            </a:r>
          </a:p>
        </p:txBody>
      </p:sp>
      <p:sp>
        <p:nvSpPr>
          <p:cNvPr id="6148" name="Rectangle 5" descr="Large confetti"/>
          <p:cNvSpPr>
            <a:spLocks noChangeArrowheads="1"/>
          </p:cNvSpPr>
          <p:nvPr/>
        </p:nvSpPr>
        <p:spPr bwMode="auto">
          <a:xfrm>
            <a:off x="1042988" y="6021388"/>
            <a:ext cx="7848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normAutofit fontScale="37500" lnSpcReduction="20000"/>
          </a:bodyPr>
          <a:lstStyle/>
          <a:p>
            <a:pPr>
              <a:defRPr/>
            </a:pPr>
            <a: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3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8115300" y="6223000"/>
            <a:ext cx="2667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r">
              <a:defRPr/>
            </a:pPr>
            <a:r>
              <a:rPr lang="hr-HR" sz="23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900113" y="5589588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dirty="0"/>
              <a:t>23. 04. 2015.</a:t>
            </a:r>
          </a:p>
        </p:txBody>
      </p:sp>
      <p:pic>
        <p:nvPicPr>
          <p:cNvPr id="4103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268413"/>
            <a:ext cx="37512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331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Primjeri brze mogućnosti naručivanja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133850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2"/>
                </a:solidFill>
              </a:rPr>
              <a:t>KBC Osijek</a:t>
            </a:r>
          </a:p>
          <a:p>
            <a:pPr lvl="1"/>
            <a:r>
              <a:rPr lang="hr-HR" sz="2400" dirty="0" smtClean="0"/>
              <a:t>termin za kolonoskopiju i gastroskopiju za manje od </a:t>
            </a:r>
            <a:r>
              <a:rPr lang="hr-HR" sz="2400" dirty="0">
                <a:solidFill>
                  <a:srgbClr val="00B050"/>
                </a:solidFill>
              </a:rPr>
              <a:t>4</a:t>
            </a:r>
            <a:r>
              <a:rPr lang="hr-HR" sz="2400" dirty="0" smtClean="0">
                <a:solidFill>
                  <a:srgbClr val="00B050"/>
                </a:solidFill>
              </a:rPr>
              <a:t> dana</a:t>
            </a:r>
          </a:p>
          <a:p>
            <a:r>
              <a:rPr lang="hr-HR" dirty="0" smtClean="0">
                <a:solidFill>
                  <a:schemeClr val="accent2"/>
                </a:solidFill>
              </a:rPr>
              <a:t>KBC Rijeka</a:t>
            </a:r>
          </a:p>
          <a:p>
            <a:pPr lvl="1"/>
            <a:r>
              <a:rPr lang="hr-HR" sz="2400" dirty="0" smtClean="0"/>
              <a:t>termin za UZV abdomena, UZV </a:t>
            </a:r>
            <a:r>
              <a:rPr lang="hr-HR" sz="2400" dirty="0" err="1" smtClean="0"/>
              <a:t>color</a:t>
            </a:r>
            <a:r>
              <a:rPr lang="hr-HR" sz="2400" dirty="0" smtClean="0"/>
              <a:t> </a:t>
            </a:r>
            <a:r>
              <a:rPr lang="hr-HR" sz="2400" dirty="0" err="1" smtClean="0"/>
              <a:t>doppler</a:t>
            </a:r>
            <a:r>
              <a:rPr lang="hr-HR" sz="2400" dirty="0" smtClean="0"/>
              <a:t> </a:t>
            </a:r>
            <a:r>
              <a:rPr lang="hr-HR" sz="2400" dirty="0" err="1" smtClean="0"/>
              <a:t>karotida</a:t>
            </a:r>
            <a:r>
              <a:rPr lang="hr-HR" sz="2400" dirty="0" smtClean="0"/>
              <a:t>, mamografiju, gastroskopiju za manje od 30 dana</a:t>
            </a:r>
          </a:p>
          <a:p>
            <a:pPr lvl="1"/>
            <a:r>
              <a:rPr lang="hr-HR" sz="2400" dirty="0" smtClean="0"/>
              <a:t>termin za kolonoskopiju i UZV srca za manje od 60 dana</a:t>
            </a:r>
            <a:endParaRPr lang="en-GB" sz="2400" dirty="0"/>
          </a:p>
        </p:txBody>
      </p:sp>
      <p:pic>
        <p:nvPicPr>
          <p:cNvPr id="4" name="Slika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7283152" cy="4070350"/>
          </a:xfrm>
        </p:spPr>
        <p:txBody>
          <a:bodyPr/>
          <a:lstStyle/>
          <a:p>
            <a:pPr>
              <a:defRPr/>
            </a:pPr>
            <a:r>
              <a:rPr lang="hr-HR" sz="1600" dirty="0" smtClean="0"/>
              <a:t>Ukupno prosječno čekanje značajno smanjeno</a:t>
            </a:r>
          </a:p>
          <a:p>
            <a:pPr>
              <a:buFontTx/>
              <a:buNone/>
              <a:defRPr/>
            </a:pPr>
            <a:r>
              <a:rPr lang="hr-HR" sz="1600" dirty="0"/>
              <a:t> </a:t>
            </a:r>
            <a:r>
              <a:rPr lang="hr-HR" sz="1600" dirty="0" smtClean="0"/>
              <a:t>    </a:t>
            </a:r>
            <a:r>
              <a:rPr lang="hr-HR" sz="1800" b="1" dirty="0"/>
              <a:t>travanj </a:t>
            </a:r>
            <a:r>
              <a:rPr lang="hr-HR" sz="1800" b="1" dirty="0" smtClean="0"/>
              <a:t>2014 - 155 dana  &gt;  travanj 2015 - 132 dana (15 %)</a:t>
            </a:r>
          </a:p>
          <a:p>
            <a:pPr>
              <a:defRPr/>
            </a:pPr>
            <a:endParaRPr lang="hr-HR" sz="1600" dirty="0" smtClean="0"/>
          </a:p>
          <a:p>
            <a:pPr>
              <a:defRPr/>
            </a:pPr>
            <a:r>
              <a:rPr lang="hr-HR" sz="1600" dirty="0" smtClean="0">
                <a:solidFill>
                  <a:srgbClr val="0070C0"/>
                </a:solidFill>
              </a:rPr>
              <a:t>Kompenziran sezonski rast, period za usporedbu (veljača - travanj) </a:t>
            </a:r>
          </a:p>
          <a:p>
            <a:pPr marL="0" indent="0">
              <a:buFontTx/>
              <a:buNone/>
              <a:defRPr/>
            </a:pPr>
            <a:r>
              <a:rPr lang="hr-HR" sz="1600" dirty="0">
                <a:solidFill>
                  <a:srgbClr val="0070C0"/>
                </a:solidFill>
              </a:rPr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>      </a:t>
            </a:r>
            <a:r>
              <a:rPr lang="pl-PL" sz="1600" dirty="0">
                <a:solidFill>
                  <a:srgbClr val="0070C0"/>
                </a:solidFill>
              </a:rPr>
              <a:t>2014 – </a:t>
            </a:r>
            <a:r>
              <a:rPr lang="pl-PL" sz="1600" dirty="0" smtClean="0">
                <a:solidFill>
                  <a:srgbClr val="0070C0"/>
                </a:solidFill>
              </a:rPr>
              <a:t>povećanje broja narudžbi za 58.678 </a:t>
            </a:r>
            <a:r>
              <a:rPr lang="pl-PL" sz="1600" dirty="0">
                <a:solidFill>
                  <a:srgbClr val="0070C0"/>
                </a:solidFill>
              </a:rPr>
              <a:t>u promatranom </a:t>
            </a:r>
            <a:r>
              <a:rPr lang="pl-PL" sz="1600" dirty="0" smtClean="0">
                <a:solidFill>
                  <a:srgbClr val="0070C0"/>
                </a:solidFill>
              </a:rPr>
              <a:t>periodu</a:t>
            </a:r>
          </a:p>
          <a:p>
            <a:pPr marL="0" indent="0">
              <a:buFontTx/>
              <a:buNone/>
              <a:defRPr/>
            </a:pPr>
            <a:r>
              <a:rPr lang="pl-PL" sz="1600" dirty="0" smtClean="0">
                <a:solidFill>
                  <a:srgbClr val="0070C0"/>
                </a:solidFill>
              </a:rPr>
              <a:t>                     </a:t>
            </a:r>
            <a:r>
              <a:rPr lang="pl-PL" sz="1600" dirty="0">
                <a:solidFill>
                  <a:srgbClr val="0070C0"/>
                </a:solidFill>
              </a:rPr>
              <a:t>(</a:t>
            </a:r>
            <a:r>
              <a:rPr lang="pl-PL" sz="1600" dirty="0" smtClean="0">
                <a:solidFill>
                  <a:srgbClr val="0070C0"/>
                </a:solidFill>
              </a:rPr>
              <a:t>01.02 - 08.04.2014</a:t>
            </a:r>
            <a:r>
              <a:rPr lang="pl-PL" sz="1600" dirty="0">
                <a:solidFill>
                  <a:srgbClr val="0070C0"/>
                </a:solidFill>
              </a:rPr>
              <a:t>.)</a:t>
            </a:r>
          </a:p>
          <a:p>
            <a:pPr marL="0" indent="0">
              <a:buFontTx/>
              <a:buNone/>
              <a:defRPr/>
            </a:pPr>
            <a:r>
              <a:rPr lang="pl-PL" sz="1600" dirty="0">
                <a:solidFill>
                  <a:srgbClr val="0070C0"/>
                </a:solidFill>
              </a:rPr>
              <a:t> </a:t>
            </a:r>
            <a:r>
              <a:rPr lang="pl-PL" sz="1600" dirty="0" smtClean="0">
                <a:solidFill>
                  <a:srgbClr val="0070C0"/>
                </a:solidFill>
              </a:rPr>
              <a:t>      2015 </a:t>
            </a:r>
            <a:r>
              <a:rPr lang="pl-PL" sz="1600" dirty="0">
                <a:solidFill>
                  <a:srgbClr val="0070C0"/>
                </a:solidFill>
              </a:rPr>
              <a:t>– </a:t>
            </a:r>
            <a:r>
              <a:rPr lang="pl-PL" sz="1600" dirty="0" smtClean="0">
                <a:solidFill>
                  <a:srgbClr val="0070C0"/>
                </a:solidFill>
              </a:rPr>
              <a:t>povećanje broja narudžbi za </a:t>
            </a:r>
            <a:r>
              <a:rPr lang="pl-PL" sz="1600" dirty="0">
                <a:solidFill>
                  <a:srgbClr val="0070C0"/>
                </a:solidFill>
              </a:rPr>
              <a:t>16.547 u promatranom </a:t>
            </a:r>
            <a:r>
              <a:rPr lang="pl-PL" sz="1600" dirty="0" smtClean="0">
                <a:solidFill>
                  <a:srgbClr val="0070C0"/>
                </a:solidFill>
              </a:rPr>
              <a:t>periodu</a:t>
            </a:r>
          </a:p>
          <a:p>
            <a:pPr marL="0" indent="0">
              <a:buFontTx/>
              <a:buNone/>
              <a:defRPr/>
            </a:pPr>
            <a:r>
              <a:rPr lang="pl-PL" sz="1600" dirty="0">
                <a:solidFill>
                  <a:srgbClr val="0070C0"/>
                </a:solidFill>
              </a:rPr>
              <a:t>	</a:t>
            </a:r>
            <a:r>
              <a:rPr lang="pl-PL" sz="1600" dirty="0" smtClean="0">
                <a:solidFill>
                  <a:srgbClr val="0070C0"/>
                </a:solidFill>
              </a:rPr>
              <a:t>      </a:t>
            </a:r>
            <a:r>
              <a:rPr lang="pl-PL" sz="1600" dirty="0">
                <a:solidFill>
                  <a:srgbClr val="0070C0"/>
                </a:solidFill>
              </a:rPr>
              <a:t>(</a:t>
            </a:r>
            <a:r>
              <a:rPr lang="pl-PL" sz="1600" dirty="0" smtClean="0">
                <a:solidFill>
                  <a:srgbClr val="0070C0"/>
                </a:solidFill>
              </a:rPr>
              <a:t>01.02 - 14.04.2015</a:t>
            </a:r>
            <a:r>
              <a:rPr lang="pl-PL" sz="1600" dirty="0">
                <a:solidFill>
                  <a:srgbClr val="0070C0"/>
                </a:solidFill>
              </a:rPr>
              <a:t>.) </a:t>
            </a:r>
          </a:p>
          <a:p>
            <a:pPr>
              <a:defRPr/>
            </a:pPr>
            <a:endParaRPr lang="hr-HR" sz="16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1600" dirty="0" smtClean="0">
                <a:solidFill>
                  <a:srgbClr val="0070C0"/>
                </a:solidFill>
              </a:rPr>
              <a:t>       42.131 manje narudžbi u odnosu na isto razdoblje prošle godine !!</a:t>
            </a:r>
          </a:p>
          <a:p>
            <a:pPr>
              <a:defRPr/>
            </a:pPr>
            <a:endParaRPr lang="hr-HR" sz="1600" dirty="0" smtClean="0">
              <a:solidFill>
                <a:srgbClr val="0070C0"/>
              </a:solidFill>
            </a:endParaRPr>
          </a:p>
        </p:txBody>
      </p:sp>
      <p:sp>
        <p:nvSpPr>
          <p:cNvPr id="19461" name="Naslov 1"/>
          <p:cNvSpPr>
            <a:spLocks noGrp="1"/>
          </p:cNvSpPr>
          <p:nvPr>
            <p:ph type="title"/>
          </p:nvPr>
        </p:nvSpPr>
        <p:spPr bwMode="auto">
          <a:xfrm>
            <a:off x="926716" y="43656"/>
            <a:ext cx="8243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b="1" dirty="0" smtClean="0">
                <a:solidFill>
                  <a:schemeClr val="tx1"/>
                </a:solidFill>
              </a:rPr>
              <a:t>Usporedba trendova 2014/2015.</a:t>
            </a:r>
            <a:br>
              <a:rPr lang="hr-HR" altLang="sr-Latn-RS" sz="3200" b="1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rgbClr val="7F7F7F"/>
                </a:solidFill>
              </a:rPr>
              <a:t>Pozitivan učinak Programa plus i na uobičajena sezonska povećanja listi</a:t>
            </a:r>
            <a:endParaRPr lang="hr-HR" altLang="sr-Latn-RS" dirty="0" smtClean="0"/>
          </a:p>
        </p:txBody>
      </p:sp>
      <p:pic>
        <p:nvPicPr>
          <p:cNvPr id="19464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71550" y="-17463"/>
            <a:ext cx="771525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b="1" dirty="0" smtClean="0">
                <a:solidFill>
                  <a:schemeClr val="tx1"/>
                </a:solidFill>
              </a:rPr>
              <a:t>Novi prikaz listi narudžbi</a:t>
            </a:r>
            <a:r>
              <a:rPr lang="hr-HR" altLang="sr-Latn-RS" dirty="0" smtClean="0">
                <a:solidFill>
                  <a:schemeClr val="tx1"/>
                </a:solidFill>
              </a:rPr>
              <a:t/>
            </a:r>
            <a:br>
              <a:rPr lang="hr-HR" altLang="sr-Latn-RS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rgbClr val="7F7F7F"/>
                </a:solidFill>
              </a:rPr>
              <a:t> Jasno, jednostavno, transparentno, kompetitivno</a:t>
            </a:r>
            <a:endParaRPr lang="hr-HR" altLang="sr-Latn-RS" dirty="0" smtClean="0"/>
          </a:p>
        </p:txBody>
      </p:sp>
      <p:pic>
        <p:nvPicPr>
          <p:cNvPr id="16390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0162"/>
            <a:ext cx="9144000" cy="4721126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-19345" y="10527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Broj dana čekanja na blok termin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71550" y="-17463"/>
            <a:ext cx="771525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b="1" dirty="0" smtClean="0">
                <a:solidFill>
                  <a:schemeClr val="tx1"/>
                </a:solidFill>
              </a:rPr>
              <a:t>Novi prikaz listi narudžbi</a:t>
            </a:r>
            <a:r>
              <a:rPr lang="hr-HR" altLang="sr-Latn-RS" dirty="0" smtClean="0">
                <a:solidFill>
                  <a:schemeClr val="tx1"/>
                </a:solidFill>
              </a:rPr>
              <a:t/>
            </a:r>
            <a:br>
              <a:rPr lang="hr-HR" altLang="sr-Latn-RS" dirty="0" smtClean="0">
                <a:solidFill>
                  <a:schemeClr val="tx1"/>
                </a:solidFill>
              </a:rPr>
            </a:br>
            <a:r>
              <a:rPr lang="hr-HR" altLang="sr-Latn-RS" sz="2400" dirty="0" smtClean="0">
                <a:solidFill>
                  <a:srgbClr val="7F7F7F"/>
                </a:solidFill>
              </a:rPr>
              <a:t> Jasno, jednostavno, transparentno, kompetitivno</a:t>
            </a:r>
            <a:endParaRPr lang="hr-HR" altLang="sr-Latn-RS" dirty="0" smtClean="0"/>
          </a:p>
        </p:txBody>
      </p:sp>
      <p:pic>
        <p:nvPicPr>
          <p:cNvPr id="16390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5538"/>
            <a:ext cx="9144000" cy="48957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-19345" y="10527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Broj dana čekanja na blok termin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/>
              <a:t>           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dirty="0" smtClean="0"/>
              <a:t>Program plus </a:t>
            </a:r>
            <a:r>
              <a:rPr lang="hr-HR" smtClean="0"/>
              <a:t>daje rezultate:</a:t>
            </a:r>
            <a:endParaRPr lang="hr-HR" dirty="0" smtClean="0"/>
          </a:p>
          <a:p>
            <a:pPr>
              <a:defRPr/>
            </a:pPr>
            <a:r>
              <a:rPr lang="hr-HR" smtClean="0"/>
              <a:t>Povećan </a:t>
            </a:r>
            <a:r>
              <a:rPr lang="hr-HR" dirty="0" smtClean="0"/>
              <a:t>broj usluga u veljači/ožujku</a:t>
            </a:r>
          </a:p>
          <a:p>
            <a:pPr>
              <a:defRPr/>
            </a:pPr>
            <a:r>
              <a:rPr lang="hr-HR" smtClean="0"/>
              <a:t>Povećana dostupnost usluga</a:t>
            </a:r>
            <a:endParaRPr lang="hr-HR" dirty="0" smtClean="0"/>
          </a:p>
          <a:p>
            <a:pPr>
              <a:defRPr/>
            </a:pPr>
            <a:r>
              <a:rPr lang="hr-HR" smtClean="0"/>
              <a:t>Ažurirane liste čekanja</a:t>
            </a:r>
            <a:endParaRPr lang="hr-HR" dirty="0" smtClean="0"/>
          </a:p>
          <a:p>
            <a:pPr>
              <a:defRPr/>
            </a:pPr>
            <a:r>
              <a:rPr lang="hr-HR" smtClean="0"/>
              <a:t>Još značajniji </a:t>
            </a:r>
            <a:r>
              <a:rPr lang="hr-HR" dirty="0" smtClean="0"/>
              <a:t>pomak – </a:t>
            </a:r>
            <a:r>
              <a:rPr lang="hr-HR" smtClean="0"/>
              <a:t>do lipnja 2015.g.</a:t>
            </a:r>
            <a:endParaRPr lang="hr-HR"/>
          </a:p>
        </p:txBody>
      </p:sp>
      <p:pic>
        <p:nvPicPr>
          <p:cNvPr id="2560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 bwMode="auto">
          <a:xfrm>
            <a:off x="971550" y="630238"/>
            <a:ext cx="77152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/>
              <a:t>      Program plus </a:t>
            </a:r>
            <a:r>
              <a:rPr lang="hr-HR" altLang="sr-Latn-RS" smtClean="0">
                <a:sym typeface="Wingdings" panose="05000000000000000000" pitchFamily="2" charset="2"/>
              </a:rPr>
              <a:t></a:t>
            </a:r>
            <a:endParaRPr lang="hr-HR" altLang="sr-Latn-RS" smtClean="0"/>
          </a:p>
        </p:txBody>
      </p:sp>
      <p:sp>
        <p:nvSpPr>
          <p:cNvPr id="26627" name="Rezervirano mjesto sadržaja 2"/>
          <p:cNvSpPr>
            <a:spLocks noGrp="1"/>
          </p:cNvSpPr>
          <p:nvPr>
            <p:ph idx="1"/>
          </p:nvPr>
        </p:nvSpPr>
        <p:spPr>
          <a:xfrm>
            <a:off x="323850" y="2079625"/>
            <a:ext cx="8229600" cy="4302125"/>
          </a:xfrm>
        </p:spPr>
        <p:txBody>
          <a:bodyPr/>
          <a:lstStyle/>
          <a:p>
            <a:pPr marL="0" indent="0">
              <a:buFontTx/>
              <a:buNone/>
            </a:pPr>
            <a:endParaRPr lang="hr-HR" altLang="sr-Latn-RS" smtClean="0"/>
          </a:p>
          <a:p>
            <a:pPr marL="0" indent="0">
              <a:buFontTx/>
              <a:buNone/>
            </a:pPr>
            <a:r>
              <a:rPr lang="hr-HR" altLang="sr-Latn-RS" smtClean="0"/>
              <a:t>      Hvala svim zdravstvenim djelatnicima….</a:t>
            </a:r>
          </a:p>
        </p:txBody>
      </p:sp>
      <p:pic>
        <p:nvPicPr>
          <p:cNvPr id="2662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 bwMode="auto">
          <a:xfrm>
            <a:off x="504825" y="1746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b="1" dirty="0" smtClean="0">
                <a:solidFill>
                  <a:schemeClr val="tx1"/>
                </a:solidFill>
              </a:rPr>
              <a:t>Program plus – pacijenti u prvom planu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sz="2800" dirty="0" smtClean="0"/>
              <a:t>Početak provedbe Programa: </a:t>
            </a:r>
          </a:p>
          <a:p>
            <a:pPr marL="0" indent="0">
              <a:buFontTx/>
              <a:buNone/>
              <a:defRPr/>
            </a:pPr>
            <a:r>
              <a:rPr lang="hr-HR" sz="2800" dirty="0"/>
              <a:t> </a:t>
            </a:r>
            <a:r>
              <a:rPr lang="hr-HR" sz="2800" dirty="0" smtClean="0"/>
              <a:t>   11.veljače 2015. – Svjetski dan bolesnika</a:t>
            </a:r>
          </a:p>
          <a:p>
            <a:pPr>
              <a:defRPr/>
            </a:pPr>
            <a:r>
              <a:rPr lang="hr-HR" sz="2800" dirty="0" smtClean="0">
                <a:solidFill>
                  <a:srgbClr val="0070C0"/>
                </a:solidFill>
              </a:rPr>
              <a:t>Cilj: povećati dostupnost i brzinu zdravstvene usluge za pacijente kroz dodatni rad srijedom i subotom</a:t>
            </a:r>
          </a:p>
          <a:p>
            <a:pPr>
              <a:defRPr/>
            </a:pPr>
            <a:r>
              <a:rPr lang="hr-HR" sz="2800" dirty="0" smtClean="0"/>
              <a:t>Praćenje učinka Programa</a:t>
            </a:r>
            <a:r>
              <a:rPr lang="hr-HR" sz="2800" dirty="0"/>
              <a:t> </a:t>
            </a:r>
            <a:r>
              <a:rPr lang="hr-HR" sz="2800" dirty="0" smtClean="0"/>
              <a:t>- kraće liste čekanja; manji broj dana i manji broj pacijenata na listama</a:t>
            </a:r>
          </a:p>
        </p:txBody>
      </p:sp>
      <p:pic>
        <p:nvPicPr>
          <p:cNvPr id="1126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4000" dirty="0" smtClean="0">
                <a:solidFill>
                  <a:schemeClr val="tx1"/>
                </a:solidFill>
              </a:rPr>
              <a:t>Fakture – prvi kvartal 2014. i 2015.</a:t>
            </a:r>
            <a:endParaRPr lang="en-GB" altLang="sr-Latn-RS" sz="4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0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 bwMode="auto">
          <a:xfrm>
            <a:off x="704850" y="842170"/>
            <a:ext cx="792093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b="1" dirty="0" smtClean="0">
                <a:solidFill>
                  <a:schemeClr val="tx1"/>
                </a:solidFill>
              </a:rPr>
              <a:t>Deset</a:t>
            </a:r>
            <a:r>
              <a:rPr lang="sv-SE" altLang="sr-Latn-RS" b="1" dirty="0" smtClean="0">
                <a:solidFill>
                  <a:schemeClr val="tx1"/>
                </a:solidFill>
              </a:rPr>
              <a:t> tjedana Programa plus</a:t>
            </a:r>
            <a:endParaRPr lang="hr-HR" altLang="sr-Latn-RS" dirty="0" smtClean="0">
              <a:solidFill>
                <a:schemeClr val="tx1"/>
              </a:solidFill>
            </a:endParaRP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02125"/>
          </a:xfrm>
        </p:spPr>
        <p:txBody>
          <a:bodyPr/>
          <a:lstStyle/>
          <a:p>
            <a:pPr marL="0" indent="0">
              <a:buFontTx/>
              <a:buNone/>
            </a:pPr>
            <a:endParaRPr lang="hr-HR" altLang="sr-Latn-RS" dirty="0" smtClean="0"/>
          </a:p>
          <a:p>
            <a:pPr marL="0" indent="0">
              <a:buFontTx/>
              <a:buNone/>
            </a:pPr>
            <a:endParaRPr lang="hr-HR" altLang="sr-Latn-RS" dirty="0" smtClean="0"/>
          </a:p>
          <a:p>
            <a:pPr marL="0" indent="0">
              <a:buFontTx/>
              <a:buNone/>
            </a:pPr>
            <a:r>
              <a:rPr lang="hr-HR" altLang="sr-Latn-RS" dirty="0" smtClean="0"/>
              <a:t>   Što smo napravili, zbog čega i kakav je   </a:t>
            </a:r>
          </a:p>
          <a:p>
            <a:pPr marL="0" indent="0">
              <a:buFontTx/>
              <a:buNone/>
            </a:pPr>
            <a:r>
              <a:rPr lang="hr-HR" altLang="sr-Latn-RS" dirty="0" smtClean="0"/>
              <a:t>          rezultat našeg Programa ?</a:t>
            </a:r>
          </a:p>
        </p:txBody>
      </p:sp>
      <p:pic>
        <p:nvPicPr>
          <p:cNvPr id="1229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 bwMode="auto">
          <a:xfrm>
            <a:off x="705062" y="1124744"/>
            <a:ext cx="78486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b="1" dirty="0" smtClean="0">
                <a:solidFill>
                  <a:schemeClr val="tx1"/>
                </a:solidFill>
              </a:rPr>
              <a:t>Deset</a:t>
            </a:r>
            <a:r>
              <a:rPr lang="sv-SE" altLang="sr-Latn-RS" sz="3200" b="1" dirty="0" smtClean="0">
                <a:solidFill>
                  <a:schemeClr val="tx1"/>
                </a:solidFill>
              </a:rPr>
              <a:t> tjedana Programa plus</a:t>
            </a:r>
            <a:endParaRPr lang="hr-HR" altLang="sr-Latn-RS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780928"/>
            <a:ext cx="9144000" cy="4645025"/>
          </a:xfrm>
        </p:spPr>
        <p:txBody>
          <a:bodyPr/>
          <a:lstStyle/>
          <a:p>
            <a:pPr>
              <a:defRPr/>
            </a:pPr>
            <a:r>
              <a:rPr lang="hr-HR" sz="2400" dirty="0" smtClean="0"/>
              <a:t>Prvi mjesec programa:                          21.451 pacijenata</a:t>
            </a:r>
          </a:p>
          <a:p>
            <a:pPr>
              <a:defRPr/>
            </a:pPr>
            <a:r>
              <a:rPr lang="hr-HR" sz="2400" dirty="0" smtClean="0"/>
              <a:t>Ukupno – deset tjedana programa:     </a:t>
            </a:r>
            <a:r>
              <a:rPr lang="hr-HR" sz="2400" dirty="0" smtClean="0">
                <a:solidFill>
                  <a:srgbClr val="00B050"/>
                </a:solidFill>
              </a:rPr>
              <a:t>47.139 pacijenata !!</a:t>
            </a:r>
          </a:p>
        </p:txBody>
      </p:sp>
      <p:pic>
        <p:nvPicPr>
          <p:cNvPr id="4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92564" y="1772816"/>
            <a:ext cx="9082087" cy="242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000" b="1" dirty="0" smtClean="0"/>
              <a:t>  Usporedbe kretanja zadnjih 10 tjedana za ciljane postupke (cijela RH)</a:t>
            </a:r>
          </a:p>
          <a:p>
            <a:pPr lvl="1"/>
            <a:r>
              <a:rPr lang="hr-HR" altLang="sr-Latn-RS" sz="1800" dirty="0" smtClean="0"/>
              <a:t>Zamjetno smanjenje broja narudžbi (zeleno)</a:t>
            </a:r>
          </a:p>
          <a:p>
            <a:pPr lvl="1"/>
            <a:r>
              <a:rPr lang="hr-HR" altLang="sr-Latn-RS" sz="1800" dirty="0" smtClean="0"/>
              <a:t>Zamjetno smanjenje duljine čekanja (zeleno)</a:t>
            </a:r>
          </a:p>
          <a:p>
            <a:pPr marL="457200" lvl="1" indent="0">
              <a:buNone/>
            </a:pPr>
            <a:endParaRPr lang="hr-HR" altLang="sr-Latn-RS" sz="1100" dirty="0" smtClean="0"/>
          </a:p>
          <a:p>
            <a:pPr lvl="1"/>
            <a:endParaRPr lang="hr-HR" altLang="sr-Latn-RS" sz="1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6875" y="-47550"/>
            <a:ext cx="8882063" cy="885825"/>
          </a:xfrm>
        </p:spPr>
        <p:txBody>
          <a:bodyPr/>
          <a:lstStyle/>
          <a:p>
            <a:pPr>
              <a:defRPr/>
            </a:pPr>
            <a:r>
              <a:rPr lang="hr-HR" sz="3200" b="1" dirty="0" smtClean="0">
                <a:solidFill>
                  <a:schemeClr val="tx1"/>
                </a:solidFill>
              </a:rPr>
              <a:t>Trendovi po pojedinim postupcima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Pozitivni primjeri utjecaja Programa</a:t>
            </a: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41" name="Slika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43974"/>
              </p:ext>
            </p:extLst>
          </p:nvPr>
        </p:nvGraphicFramePr>
        <p:xfrm>
          <a:off x="204265" y="3212976"/>
          <a:ext cx="871199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819"/>
                <a:gridCol w="611835"/>
                <a:gridCol w="611835"/>
                <a:gridCol w="611835"/>
                <a:gridCol w="611835"/>
                <a:gridCol w="611835"/>
                <a:gridCol w="611835"/>
                <a:gridCol w="647825"/>
                <a:gridCol w="648269"/>
                <a:gridCol w="648269"/>
                <a:gridCol w="648269"/>
                <a:gridCol w="648269"/>
                <a:gridCol w="648269"/>
              </a:tblGrid>
              <a:tr h="33235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1"/>
                          </a:solidFill>
                        </a:rPr>
                        <a:t>Gastroskopija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1"/>
                          </a:solidFill>
                        </a:rPr>
                        <a:t>Kolonoskopija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1"/>
                          </a:solidFill>
                        </a:rPr>
                        <a:t>MR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solidFill>
                            <a:schemeClr val="tx1"/>
                          </a:solidFill>
                        </a:rPr>
                        <a:t>UZV srca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3214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11.02.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20.04.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pad /</a:t>
                      </a:r>
                      <a:r>
                        <a:rPr lang="hr-HR" sz="1200" baseline="0" dirty="0" smtClean="0"/>
                        <a:t> </a:t>
                      </a:r>
                    </a:p>
                    <a:p>
                      <a:pPr algn="ctr"/>
                      <a:r>
                        <a:rPr lang="hr-HR" sz="1200" baseline="0" dirty="0" smtClean="0"/>
                        <a:t>porast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11.02.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20.04.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pad /</a:t>
                      </a:r>
                      <a:r>
                        <a:rPr lang="hr-HR" sz="1200" baseline="0" dirty="0" smtClean="0"/>
                        <a:t> </a:t>
                      </a:r>
                    </a:p>
                    <a:p>
                      <a:pPr algn="ctr"/>
                      <a:r>
                        <a:rPr lang="hr-HR" sz="1200" baseline="0" dirty="0" smtClean="0"/>
                        <a:t>porast</a:t>
                      </a:r>
                      <a:endParaRPr lang="en-GB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11.02.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20.04.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pad /</a:t>
                      </a:r>
                      <a:r>
                        <a:rPr lang="hr-HR" sz="1200" baseline="0" dirty="0" smtClean="0"/>
                        <a:t> </a:t>
                      </a:r>
                    </a:p>
                    <a:p>
                      <a:pPr algn="ctr"/>
                      <a:r>
                        <a:rPr lang="hr-HR" sz="1200" baseline="0" dirty="0" smtClean="0"/>
                        <a:t>porast</a:t>
                      </a:r>
                      <a:endParaRPr lang="en-GB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11.02.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20.04.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pad /</a:t>
                      </a:r>
                      <a:r>
                        <a:rPr lang="hr-HR" sz="1200" baseline="0" dirty="0" smtClean="0"/>
                        <a:t> </a:t>
                      </a:r>
                    </a:p>
                    <a:p>
                      <a:pPr algn="ctr"/>
                      <a:r>
                        <a:rPr lang="hr-HR" sz="1200" baseline="0" dirty="0" smtClean="0"/>
                        <a:t>porast</a:t>
                      </a:r>
                      <a:endParaRPr lang="en-GB" sz="12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214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/>
                        <a:t>Broj narudžbi</a:t>
                      </a:r>
                      <a:endParaRPr lang="en-GB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/>
                        <a:t>4.450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3.919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-12%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3.968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3.963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0%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19.499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18.402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-6%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16.110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15.090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-6%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</a:tr>
              <a:tr h="453214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Prosjek dana čekanja</a:t>
                      </a:r>
                      <a:endParaRPr lang="en-GB" sz="1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81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74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-9%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115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109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-6%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212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206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-3%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214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204</a:t>
                      </a:r>
                      <a:endParaRPr lang="en-GB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-4%</a:t>
                      </a:r>
                      <a:endParaRPr lang="en-GB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Pozitivni primjeri po bolnicama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20.04. vs 11.02.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133850"/>
          </a:xfrm>
        </p:spPr>
        <p:txBody>
          <a:bodyPr/>
          <a:lstStyle/>
          <a:p>
            <a:r>
              <a:rPr lang="hr-HR" sz="2800" dirty="0" smtClean="0"/>
              <a:t>CT</a:t>
            </a:r>
          </a:p>
          <a:p>
            <a:pPr lvl="1"/>
            <a:r>
              <a:rPr lang="hr-HR" sz="2400" dirty="0" smtClean="0">
                <a:solidFill>
                  <a:schemeClr val="accent2"/>
                </a:solidFill>
              </a:rPr>
              <a:t>KB Sveti Duh</a:t>
            </a:r>
          </a:p>
          <a:p>
            <a:pPr lvl="2"/>
            <a:r>
              <a:rPr lang="hr-HR" sz="2000" dirty="0" smtClean="0"/>
              <a:t>broj narudžbi smanjen s 85 na 57 </a:t>
            </a:r>
            <a:r>
              <a:rPr lang="hr-HR" sz="2000" dirty="0" smtClean="0">
                <a:solidFill>
                  <a:srgbClr val="00B050"/>
                </a:solidFill>
              </a:rPr>
              <a:t>(33%)</a:t>
            </a:r>
          </a:p>
          <a:p>
            <a:pPr lvl="2"/>
            <a:r>
              <a:rPr lang="hr-HR" sz="2000" dirty="0" smtClean="0"/>
              <a:t>prosjek dana čekanja smanjen s 57 na 44 dana </a:t>
            </a:r>
            <a:r>
              <a:rPr lang="hr-HR" sz="2000" dirty="0" smtClean="0">
                <a:solidFill>
                  <a:srgbClr val="00B050"/>
                </a:solidFill>
              </a:rPr>
              <a:t>(24%)</a:t>
            </a:r>
          </a:p>
          <a:p>
            <a:pPr lvl="1"/>
            <a:r>
              <a:rPr lang="hr-HR" sz="2400" dirty="0" smtClean="0">
                <a:solidFill>
                  <a:schemeClr val="accent2"/>
                </a:solidFill>
              </a:rPr>
              <a:t>KBC Rijeka</a:t>
            </a:r>
          </a:p>
          <a:p>
            <a:pPr lvl="2"/>
            <a:r>
              <a:rPr lang="hr-HR" sz="2000" dirty="0" smtClean="0"/>
              <a:t>broj narudžbi smanjen s 605 na 453 </a:t>
            </a:r>
            <a:r>
              <a:rPr lang="hr-HR" sz="2000" dirty="0" smtClean="0">
                <a:solidFill>
                  <a:srgbClr val="00B050"/>
                </a:solidFill>
              </a:rPr>
              <a:t>(25%)</a:t>
            </a:r>
          </a:p>
          <a:p>
            <a:pPr lvl="2"/>
            <a:r>
              <a:rPr lang="hr-HR" sz="2000" dirty="0" smtClean="0"/>
              <a:t>prosjek dana čekanja smanjen s 66 na 58 dana </a:t>
            </a:r>
            <a:r>
              <a:rPr lang="hr-HR" sz="2000" dirty="0" smtClean="0">
                <a:solidFill>
                  <a:srgbClr val="00B050"/>
                </a:solidFill>
              </a:rPr>
              <a:t>(13%)</a:t>
            </a:r>
            <a:endParaRPr lang="hr-HR" sz="2000" dirty="0">
              <a:solidFill>
                <a:srgbClr val="00B050"/>
              </a:solidFill>
            </a:endParaRPr>
          </a:p>
          <a:p>
            <a:r>
              <a:rPr lang="hr-HR" sz="2800" dirty="0" smtClean="0"/>
              <a:t>Katarakta – operacija</a:t>
            </a:r>
          </a:p>
          <a:p>
            <a:pPr lvl="1"/>
            <a:r>
              <a:rPr lang="hr-HR" sz="2400" dirty="0" smtClean="0">
                <a:solidFill>
                  <a:schemeClr val="accent2"/>
                </a:solidFill>
              </a:rPr>
              <a:t>KBC Rijeka</a:t>
            </a:r>
          </a:p>
          <a:p>
            <a:pPr lvl="2"/>
            <a:r>
              <a:rPr lang="hr-HR" sz="2000" dirty="0" smtClean="0"/>
              <a:t>broj narudžbi smanjen s 876 na 530 </a:t>
            </a:r>
            <a:r>
              <a:rPr lang="hr-HR" sz="2000" dirty="0" smtClean="0">
                <a:solidFill>
                  <a:srgbClr val="00B050"/>
                </a:solidFill>
              </a:rPr>
              <a:t>(39%)</a:t>
            </a:r>
          </a:p>
          <a:p>
            <a:pPr lvl="2"/>
            <a:r>
              <a:rPr lang="hr-HR" sz="2000" dirty="0" smtClean="0"/>
              <a:t>prosjek dana čekanja smanjen s 154 na 118 dana </a:t>
            </a:r>
            <a:r>
              <a:rPr lang="hr-HR" sz="2000" dirty="0" smtClean="0">
                <a:solidFill>
                  <a:srgbClr val="00B050"/>
                </a:solidFill>
              </a:rPr>
              <a:t>(23%)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5" name="Slika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Gastroskopija</a:t>
            </a:r>
          </a:p>
          <a:p>
            <a:pPr lvl="1"/>
            <a:r>
              <a:rPr lang="hr-HR" sz="2400" dirty="0" smtClean="0">
                <a:solidFill>
                  <a:schemeClr val="accent2"/>
                </a:solidFill>
              </a:rPr>
              <a:t>KBC Osijek</a:t>
            </a:r>
          </a:p>
          <a:p>
            <a:pPr lvl="2"/>
            <a:r>
              <a:rPr lang="hr-HR" sz="2000" dirty="0"/>
              <a:t>broj narudžbi smanjen s </a:t>
            </a:r>
            <a:r>
              <a:rPr lang="hr-HR" sz="2000" dirty="0" smtClean="0"/>
              <a:t>337 </a:t>
            </a:r>
            <a:r>
              <a:rPr lang="hr-HR" sz="2000" dirty="0"/>
              <a:t>na </a:t>
            </a:r>
            <a:r>
              <a:rPr lang="hr-HR" sz="2000" dirty="0" smtClean="0"/>
              <a:t>16 </a:t>
            </a:r>
            <a:r>
              <a:rPr lang="hr-HR" sz="2000" dirty="0" smtClean="0">
                <a:solidFill>
                  <a:srgbClr val="00B050"/>
                </a:solidFill>
              </a:rPr>
              <a:t>(95%)</a:t>
            </a:r>
            <a:endParaRPr lang="hr-HR" sz="2000" dirty="0">
              <a:solidFill>
                <a:srgbClr val="00B050"/>
              </a:solidFill>
            </a:endParaRPr>
          </a:p>
          <a:p>
            <a:pPr lvl="2"/>
            <a:r>
              <a:rPr lang="hr-HR" sz="2000" dirty="0" smtClean="0"/>
              <a:t>prosjek </a:t>
            </a:r>
            <a:r>
              <a:rPr lang="hr-HR" sz="2000" dirty="0"/>
              <a:t>dana čekanja smanjen s </a:t>
            </a:r>
            <a:r>
              <a:rPr lang="hr-HR" sz="2000" dirty="0" smtClean="0"/>
              <a:t>55 </a:t>
            </a:r>
            <a:r>
              <a:rPr lang="hr-HR" sz="2000" dirty="0"/>
              <a:t>na </a:t>
            </a:r>
            <a:r>
              <a:rPr lang="hr-HR" sz="2000" dirty="0" smtClean="0"/>
              <a:t>2 dana </a:t>
            </a:r>
            <a:r>
              <a:rPr lang="hr-HR" sz="2000" dirty="0" smtClean="0">
                <a:solidFill>
                  <a:srgbClr val="00B050"/>
                </a:solidFill>
              </a:rPr>
              <a:t>(96%)</a:t>
            </a:r>
          </a:p>
          <a:p>
            <a:pPr lvl="1"/>
            <a:r>
              <a:rPr lang="hr-HR" dirty="0" smtClean="0">
                <a:solidFill>
                  <a:schemeClr val="accent2"/>
                </a:solidFill>
              </a:rPr>
              <a:t>KB Dubrava</a:t>
            </a:r>
            <a:endParaRPr lang="hr-HR" dirty="0">
              <a:solidFill>
                <a:schemeClr val="accent2"/>
              </a:solidFill>
            </a:endParaRPr>
          </a:p>
          <a:p>
            <a:pPr lvl="2"/>
            <a:r>
              <a:rPr lang="hr-HR" sz="2000" dirty="0"/>
              <a:t>broj narudžbi smanjen s </a:t>
            </a:r>
            <a:r>
              <a:rPr lang="hr-HR" sz="2000" dirty="0" smtClean="0"/>
              <a:t>554 </a:t>
            </a:r>
            <a:r>
              <a:rPr lang="hr-HR" sz="2000" dirty="0"/>
              <a:t>na </a:t>
            </a:r>
            <a:r>
              <a:rPr lang="hr-HR" sz="2000" dirty="0" smtClean="0"/>
              <a:t>433 </a:t>
            </a:r>
            <a:r>
              <a:rPr lang="hr-HR" sz="2000" dirty="0" smtClean="0">
                <a:solidFill>
                  <a:srgbClr val="00B050"/>
                </a:solidFill>
              </a:rPr>
              <a:t>(22%)</a:t>
            </a:r>
            <a:endParaRPr lang="hr-HR" sz="2000" dirty="0">
              <a:solidFill>
                <a:srgbClr val="00B050"/>
              </a:solidFill>
            </a:endParaRPr>
          </a:p>
          <a:p>
            <a:pPr lvl="2"/>
            <a:r>
              <a:rPr lang="hr-HR" sz="2000" dirty="0"/>
              <a:t>prosjek dana čekanja smanjen s </a:t>
            </a:r>
            <a:r>
              <a:rPr lang="hr-HR" sz="2000" dirty="0" smtClean="0"/>
              <a:t>87 </a:t>
            </a:r>
            <a:r>
              <a:rPr lang="hr-HR" sz="2000" dirty="0"/>
              <a:t>na </a:t>
            </a:r>
            <a:r>
              <a:rPr lang="hr-HR" sz="2000" dirty="0" smtClean="0"/>
              <a:t>73 dana </a:t>
            </a:r>
            <a:r>
              <a:rPr lang="hr-HR" sz="2000" dirty="0" smtClean="0">
                <a:solidFill>
                  <a:srgbClr val="00B050"/>
                </a:solidFill>
              </a:rPr>
              <a:t>(16%)</a:t>
            </a:r>
          </a:p>
          <a:p>
            <a:pPr marL="0" indent="0">
              <a:buNone/>
            </a:pPr>
            <a:endParaRPr lang="hr-HR" dirty="0">
              <a:solidFill>
                <a:srgbClr val="00B050"/>
              </a:solidFill>
            </a:endParaRPr>
          </a:p>
          <a:p>
            <a:pPr lvl="2"/>
            <a:endParaRPr lang="hr-HR" sz="2000" dirty="0" smtClean="0"/>
          </a:p>
          <a:p>
            <a:endParaRPr lang="en-GB" dirty="0"/>
          </a:p>
        </p:txBody>
      </p:sp>
      <p:pic>
        <p:nvPicPr>
          <p:cNvPr id="4" name="Slika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UZV srca</a:t>
            </a:r>
            <a:endParaRPr lang="hr-HR" sz="2800" dirty="0"/>
          </a:p>
          <a:p>
            <a:pPr lvl="1"/>
            <a:r>
              <a:rPr lang="hr-HR" sz="2400" dirty="0" smtClean="0">
                <a:solidFill>
                  <a:schemeClr val="accent2"/>
                </a:solidFill>
              </a:rPr>
              <a:t>OB Bjelovar</a:t>
            </a:r>
            <a:endParaRPr lang="hr-HR" sz="2400" dirty="0">
              <a:solidFill>
                <a:schemeClr val="accent2"/>
              </a:solidFill>
            </a:endParaRPr>
          </a:p>
          <a:p>
            <a:pPr lvl="2"/>
            <a:r>
              <a:rPr lang="hr-HR" sz="2000" dirty="0"/>
              <a:t>broj narudžbi smanjen s </a:t>
            </a:r>
            <a:r>
              <a:rPr lang="hr-HR" sz="2000" dirty="0" smtClean="0"/>
              <a:t>836 </a:t>
            </a:r>
            <a:r>
              <a:rPr lang="hr-HR" sz="2000" dirty="0"/>
              <a:t>na </a:t>
            </a:r>
            <a:r>
              <a:rPr lang="hr-HR" sz="2000" dirty="0" smtClean="0"/>
              <a:t>333 </a:t>
            </a:r>
            <a:r>
              <a:rPr lang="hr-HR" sz="2000" dirty="0" smtClean="0">
                <a:solidFill>
                  <a:srgbClr val="00B050"/>
                </a:solidFill>
              </a:rPr>
              <a:t>(60%)</a:t>
            </a:r>
            <a:endParaRPr lang="hr-HR" sz="2000" dirty="0">
              <a:solidFill>
                <a:srgbClr val="00B050"/>
              </a:solidFill>
            </a:endParaRPr>
          </a:p>
          <a:p>
            <a:pPr lvl="2"/>
            <a:r>
              <a:rPr lang="hr-HR" sz="2000" dirty="0"/>
              <a:t>prosjek dana čekanja smanjen s </a:t>
            </a:r>
            <a:r>
              <a:rPr lang="hr-HR" sz="2000" dirty="0" smtClean="0"/>
              <a:t>320 </a:t>
            </a:r>
            <a:r>
              <a:rPr lang="hr-HR" sz="2000" dirty="0"/>
              <a:t>na </a:t>
            </a:r>
            <a:r>
              <a:rPr lang="hr-HR" sz="2000" dirty="0" smtClean="0"/>
              <a:t>241 dana </a:t>
            </a:r>
            <a:r>
              <a:rPr lang="hr-HR" sz="2000" dirty="0" smtClean="0">
                <a:solidFill>
                  <a:srgbClr val="00B050"/>
                </a:solidFill>
              </a:rPr>
              <a:t>(25%)</a:t>
            </a:r>
            <a:endParaRPr lang="hr-HR" sz="2000" dirty="0">
              <a:solidFill>
                <a:srgbClr val="00B050"/>
              </a:solidFill>
            </a:endParaRPr>
          </a:p>
          <a:p>
            <a:pPr lvl="1"/>
            <a:r>
              <a:rPr lang="hr-HR" sz="2400" dirty="0" smtClean="0">
                <a:solidFill>
                  <a:schemeClr val="accent2"/>
                </a:solidFill>
              </a:rPr>
              <a:t>KBC Rijeka </a:t>
            </a:r>
          </a:p>
          <a:p>
            <a:pPr lvl="2"/>
            <a:r>
              <a:rPr lang="hr-HR" sz="2000" dirty="0" smtClean="0"/>
              <a:t>broj narudžbi smanjen s 1.388 na 970 </a:t>
            </a:r>
            <a:r>
              <a:rPr lang="hr-HR" sz="2000" dirty="0" smtClean="0">
                <a:solidFill>
                  <a:srgbClr val="00B050"/>
                </a:solidFill>
              </a:rPr>
              <a:t>(30%)</a:t>
            </a:r>
          </a:p>
          <a:p>
            <a:pPr lvl="2"/>
            <a:r>
              <a:rPr lang="hr-HR" sz="2000" dirty="0" smtClean="0"/>
              <a:t>prosjek </a:t>
            </a:r>
            <a:r>
              <a:rPr lang="hr-HR" sz="2000" dirty="0"/>
              <a:t>dana čekanja smanjen s </a:t>
            </a:r>
            <a:r>
              <a:rPr lang="hr-HR" sz="2000" dirty="0" smtClean="0"/>
              <a:t>150 na 122 </a:t>
            </a:r>
            <a:r>
              <a:rPr lang="hr-HR" sz="2000" dirty="0"/>
              <a:t>dana </a:t>
            </a:r>
            <a:r>
              <a:rPr lang="hr-HR" sz="2000" dirty="0" smtClean="0">
                <a:solidFill>
                  <a:srgbClr val="00B050"/>
                </a:solidFill>
              </a:rPr>
              <a:t>(19%)</a:t>
            </a:r>
            <a:endParaRPr lang="hr-HR" sz="2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4" name="Slika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70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2a">
  <a:themeElements>
    <a:clrScheme name="Prezentacija2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ija2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ija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ilagođeni dizajn">
  <a:themeElements>
    <a:clrScheme name="Prilagođe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lagođe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lagođe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lagođe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lagođe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Prezentacija2a</Template>
  <TotalTime>2094</TotalTime>
  <Words>580</Words>
  <Application>Microsoft Office PowerPoint</Application>
  <PresentationFormat>Prikaz na zaslonu (4:3)</PresentationFormat>
  <Paragraphs>136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17" baseType="lpstr">
      <vt:lpstr>Prezentacija2a</vt:lpstr>
      <vt:lpstr>Prilagođeni dizajn</vt:lpstr>
      <vt:lpstr>PROGRAM PLUS </vt:lpstr>
      <vt:lpstr>Program plus – pacijenti u prvom planu</vt:lpstr>
      <vt:lpstr>Fakture – prvi kvartal 2014. i 2015.</vt:lpstr>
      <vt:lpstr>Deset tjedana Programa plus</vt:lpstr>
      <vt:lpstr>Deset tjedana Programa plus</vt:lpstr>
      <vt:lpstr>Trendovi po pojedinim postupcima Pozitivni primjeri utjecaja Programa</vt:lpstr>
      <vt:lpstr>Pozitivni primjeri po bolnicama 20.04. vs 11.02.</vt:lpstr>
      <vt:lpstr>PowerPointova prezentacija</vt:lpstr>
      <vt:lpstr>PowerPointova prezentacija</vt:lpstr>
      <vt:lpstr>Primjeri brze mogućnosti naručivanja</vt:lpstr>
      <vt:lpstr>Usporedba trendova 2014/2015. Pozitivan učinak Programa plus i na uobičajena sezonska povećanja listi</vt:lpstr>
      <vt:lpstr>Novi prikaz listi narudžbi  Jasno, jednostavno, transparentno, kompetitivno</vt:lpstr>
      <vt:lpstr>Novi prikaz listi narudžbi  Jasno, jednostavno, transparentno, kompetitivno</vt:lpstr>
      <vt:lpstr>           ZAKLJUČAK</vt:lpstr>
      <vt:lpstr>      Program plus </vt:lpstr>
    </vt:vector>
  </TitlesOfParts>
  <Company>mzss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vdrakulic</dc:creator>
  <cp:lastModifiedBy>Rems Dobrin Vesna</cp:lastModifiedBy>
  <cp:revision>213</cp:revision>
  <dcterms:created xsi:type="dcterms:W3CDTF">2012-12-21T14:35:59Z</dcterms:created>
  <dcterms:modified xsi:type="dcterms:W3CDTF">2015-04-23T12:10:28Z</dcterms:modified>
</cp:coreProperties>
</file>